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75" r:id="rId5"/>
    <p:sldId id="269" r:id="rId6"/>
    <p:sldId id="266" r:id="rId7"/>
    <p:sldId id="265" r:id="rId8"/>
    <p:sldId id="270" r:id="rId9"/>
    <p:sldId id="267" r:id="rId10"/>
    <p:sldId id="262" r:id="rId11"/>
    <p:sldId id="277" r:id="rId12"/>
    <p:sldId id="272" r:id="rId13"/>
    <p:sldId id="278" r:id="rId14"/>
    <p:sldId id="273" r:id="rId15"/>
    <p:sldId id="279" r:id="rId16"/>
    <p:sldId id="280" r:id="rId17"/>
    <p:sldId id="281" r:id="rId18"/>
    <p:sldId id="282" r:id="rId19"/>
    <p:sldId id="268" r:id="rId20"/>
    <p:sldId id="276" r:id="rId21"/>
    <p:sldId id="283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2" autoAdjust="0"/>
    <p:restoredTop sz="94650" autoAdjust="0"/>
  </p:normalViewPr>
  <p:slideViewPr>
    <p:cSldViewPr>
      <p:cViewPr varScale="1">
        <p:scale>
          <a:sx n="112" d="100"/>
          <a:sy n="112" d="100"/>
        </p:scale>
        <p:origin x="-9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E75D-EA80-4177-8B75-F0187A424C1B}" type="datetimeFigureOut">
              <a:rPr lang="en-US" smtClean="0"/>
              <a:t>2016-03-10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C902-246E-44CF-8E08-A390F51F3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" TargetMode="External"/><Relationship Id="rId2" Type="http://schemas.openxmlformats.org/officeDocument/2006/relationships/hyperlink" Target="https://github.com/USGS-OWI/condor-exampl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winslow@usgs.gov" TargetMode="External"/><Relationship Id="rId4" Type="http://schemas.openxmlformats.org/officeDocument/2006/relationships/hyperlink" Target="mailto:ldecicco@usg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it.boisestate.edu/research/files/2012/09/darw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14301"/>
            <a:ext cx="9525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315200" cy="147002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Introduction to High Throughput Computing</a:t>
            </a:r>
            <a:endParaRPr lang="en-US" dirty="0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0" y="1600200"/>
            <a:ext cx="2667000" cy="106680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Luke Winslow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OWI a-la-carte</a:t>
            </a:r>
          </a:p>
        </p:txBody>
      </p:sp>
    </p:spTree>
    <p:extLst>
      <p:ext uri="{BB962C8B-B14F-4D97-AF65-F5344CB8AC3E}">
        <p14:creationId xmlns:p14="http://schemas.microsoft.com/office/powerpoint/2010/main" val="23857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Analyses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14450"/>
            <a:ext cx="87249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12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Large-scale simulations</a:t>
            </a:r>
            <a:endParaRPr lang="en-US" dirty="0"/>
          </a:p>
        </p:txBody>
      </p:sp>
      <p:pic>
        <p:nvPicPr>
          <p:cNvPr id="3" name="Picture 2" descr="all_lak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219200"/>
            <a:ext cx="6477000" cy="55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Scavenging wasted compute cycles</a:t>
            </a:r>
          </a:p>
          <a:p>
            <a:r>
              <a:rPr lang="en-US" dirty="0" smtClean="0"/>
              <a:t>Runs on basically any normal computer</a:t>
            </a:r>
          </a:p>
          <a:p>
            <a:pPr lvl="1"/>
            <a:r>
              <a:rPr lang="en-US" dirty="0" smtClean="0"/>
              <a:t>Computer Labs are perfect</a:t>
            </a:r>
          </a:p>
          <a:p>
            <a:r>
              <a:rPr lang="en-US" dirty="0" smtClean="0"/>
              <a:t>A lot of dedicated clusters exist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http://www.cs.wisc.edu/condor/doc/condor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7830"/>
            <a:ext cx="4038600" cy="41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en-US" dirty="0" smtClean="0"/>
              <a:t>nown by many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endParaRPr lang="en-US" dirty="0" smtClean="0"/>
          </a:p>
          <a:p>
            <a:r>
              <a:rPr lang="en-US" dirty="0" smtClean="0"/>
              <a:t>SLURM</a:t>
            </a:r>
          </a:p>
          <a:p>
            <a:r>
              <a:rPr lang="en-US" dirty="0" smtClean="0"/>
              <a:t>LSF </a:t>
            </a:r>
          </a:p>
          <a:p>
            <a:r>
              <a:rPr lang="en-US" dirty="0" smtClean="0"/>
              <a:t>PBS </a:t>
            </a:r>
          </a:p>
          <a:p>
            <a:r>
              <a:rPr lang="en-US" dirty="0" smtClean="0"/>
              <a:t>SGE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1.1.2/bmi/slurm.schedmd.com/slurm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66240"/>
            <a:ext cx="2857500" cy="26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Condor High Throughput Compu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58388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1" y="2580797"/>
            <a:ext cx="5529262" cy="181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/>
              <a:t> i=1:1000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var</a:t>
            </a:r>
            <a:r>
              <a:rPr lang="en-US" dirty="0"/>
              <a:t>(i) = i;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/>
              <a:t> i=1:1000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var</a:t>
            </a:r>
            <a:r>
              <a:rPr lang="en-US" dirty="0"/>
              <a:t>(i) = </a:t>
            </a:r>
            <a:r>
              <a:rPr lang="en-US" dirty="0" err="1"/>
              <a:t>var</a:t>
            </a:r>
            <a:r>
              <a:rPr lang="en-US" dirty="0"/>
              <a:t>(i-1) + i;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End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Term:</a:t>
            </a:r>
            <a:br>
              <a:rPr lang="en-US" dirty="0" smtClean="0"/>
            </a:br>
            <a:r>
              <a:rPr lang="en-US" dirty="0" smtClean="0"/>
              <a:t>Embarrassingly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3182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1D model run 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all lakes on a </a:t>
            </a:r>
            <a:br>
              <a:rPr lang="en-US" dirty="0" smtClean="0"/>
            </a:br>
            <a:r>
              <a:rPr lang="en-US" dirty="0" smtClean="0"/>
              <a:t>landscape</a:t>
            </a:r>
          </a:p>
          <a:p>
            <a:r>
              <a:rPr lang="en-US" dirty="0" smtClean="0"/>
              <a:t>Models don’t </a:t>
            </a:r>
            <a:br>
              <a:rPr lang="en-US" dirty="0" smtClean="0"/>
            </a:br>
            <a:r>
              <a:rPr lang="en-US" dirty="0" smtClean="0"/>
              <a:t>need to “talk”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6153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1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32" y="1266825"/>
            <a:ext cx="444736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Modeling a connected </a:t>
            </a:r>
            <a:br>
              <a:rPr lang="en-US" dirty="0" smtClean="0"/>
            </a:br>
            <a:r>
              <a:rPr lang="en-US" dirty="0" smtClean="0"/>
              <a:t>hydrologic network</a:t>
            </a:r>
          </a:p>
          <a:p>
            <a:r>
              <a:rPr lang="en-US" dirty="0" smtClean="0"/>
              <a:t>Stream model must pass info to lake model</a:t>
            </a:r>
          </a:p>
          <a:p>
            <a:r>
              <a:rPr lang="en-US" dirty="0" smtClean="0"/>
              <a:t>Lake model must info to downstream model</a:t>
            </a:r>
          </a:p>
          <a:p>
            <a:pPr lvl="1"/>
            <a:r>
              <a:rPr lang="en-US" dirty="0" err="1" smtClean="0"/>
              <a:t>Etc</a:t>
            </a:r>
            <a:r>
              <a:rPr lang="en-US" smtClean="0"/>
              <a:t>, etc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524000"/>
            <a:ext cx="3886200" cy="495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76800" y="1524000"/>
            <a:ext cx="3886200" cy="495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arallel package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Interactive demo</a:t>
            </a:r>
          </a:p>
          <a:p>
            <a:pPr lvl="1"/>
            <a:r>
              <a:rPr lang="en-US" dirty="0" smtClean="0"/>
              <a:t>Cross your fingers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working examples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github.com/USGS-OWI/condor-examples</a:t>
            </a:r>
            <a:endParaRPr lang="en-US" dirty="0" smtClean="0"/>
          </a:p>
          <a:p>
            <a:r>
              <a:rPr lang="en-US" dirty="0" err="1" smtClean="0"/>
              <a:t>HTCondor</a:t>
            </a:r>
            <a:r>
              <a:rPr lang="en-US" dirty="0" smtClean="0"/>
              <a:t> Help</a:t>
            </a:r>
          </a:p>
          <a:p>
            <a:pPr lvl="1"/>
            <a:r>
              <a:rPr lang="en-US" dirty="0">
                <a:hlinkClick r:id="rId3"/>
              </a:rPr>
              <a:t>https://research.cs.wisc.edu/htcondor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Feel free to contact us</a:t>
            </a:r>
          </a:p>
          <a:p>
            <a:pPr lvl="1"/>
            <a:r>
              <a:rPr lang="en-US" dirty="0" smtClean="0">
                <a:hlinkClick r:id="rId4"/>
              </a:rPr>
              <a:t>ldecicco@usgs.gov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lwinslow@usgs.gov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Parallel Computing</a:t>
            </a:r>
          </a:p>
          <a:p>
            <a:r>
              <a:rPr lang="en-US" dirty="0" smtClean="0"/>
              <a:t>Example Uses</a:t>
            </a:r>
          </a:p>
          <a:p>
            <a:r>
              <a:rPr lang="en-US" dirty="0" smtClean="0"/>
              <a:t>Intro to Condor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awinslow\Documents\Pictures\Random\ZZM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71"/>
            <a:ext cx="9144000" cy="611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s.wisc.edu/condor/map/hosts.bycountry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File:Dual Core Generic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09" y="1600200"/>
            <a:ext cx="39063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-VDjeUJmTBPY/TW63L7LamtI/AAAAAAAALWI/8kDqnYM4HyQ/s1600/computer_on_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7779"/>
            <a:ext cx="42957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ainkaboot.co.uk/images/supercomputer_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660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I need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 with Large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awinslow\Documents\evilsyn\Work\Lakebase Work\GlobalDistributionSize\paper\Figures\areaMapFig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17328" r="246" b="-437"/>
          <a:stretch/>
        </p:blipFill>
        <p:spPr bwMode="auto">
          <a:xfrm>
            <a:off x="1143000" y="1600200"/>
            <a:ext cx="6871855" cy="48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Shape 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321"/>
            <a:ext cx="4038600" cy="302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156200" cy="4284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88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Bootstrapping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81011"/>
            <a:ext cx="7038975" cy="53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6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8260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2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122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 to High Throughput Computing</vt:lpstr>
      <vt:lpstr>Overview</vt:lpstr>
      <vt:lpstr>Parallel Computing</vt:lpstr>
      <vt:lpstr>Cluster</vt:lpstr>
      <vt:lpstr>Why would I need this?</vt:lpstr>
      <vt:lpstr>Dealing with Large Datasets</vt:lpstr>
      <vt:lpstr>Lake Shape Characteristics</vt:lpstr>
      <vt:lpstr>Bootstrapping Analyses</vt:lpstr>
      <vt:lpstr>PowerPoint Presentation</vt:lpstr>
      <vt:lpstr>Bootstrapping Analyses</vt:lpstr>
      <vt:lpstr>Large-scale simulations</vt:lpstr>
      <vt:lpstr>HTCondor</vt:lpstr>
      <vt:lpstr>Known by many names</vt:lpstr>
      <vt:lpstr>Parallelizability</vt:lpstr>
      <vt:lpstr>Important Term: Embarrassingly parallel</vt:lpstr>
      <vt:lpstr>Example</vt:lpstr>
      <vt:lpstr>Counter example</vt:lpstr>
      <vt:lpstr>parallel package in R</vt:lpstr>
      <vt:lpstr>Further information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lawinslow</dc:creator>
  <cp:lastModifiedBy>Winslow, Luke A</cp:lastModifiedBy>
  <cp:revision>66</cp:revision>
  <dcterms:created xsi:type="dcterms:W3CDTF">2011-09-11T18:11:20Z</dcterms:created>
  <dcterms:modified xsi:type="dcterms:W3CDTF">2016-03-10T16:34:33Z</dcterms:modified>
</cp:coreProperties>
</file>